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58" r:id="rId5"/>
    <p:sldId id="259" r:id="rId6"/>
    <p:sldId id="262" r:id="rId7"/>
    <p:sldId id="263" r:id="rId8"/>
    <p:sldId id="26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43904181-F55D-4FFD-ADD7-AE0AACBD3C73}" type="datetimeFigureOut">
              <a:rPr lang="en-US" smtClean="0"/>
              <a:t>10/3/2023</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30423571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904181-F55D-4FFD-ADD7-AE0AACBD3C73}" type="datetimeFigureOut">
              <a:rPr lang="en-US" smtClean="0"/>
              <a:t>10/3/2023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262228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3904181-F55D-4FFD-ADD7-AE0AACBD3C73}"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15042606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3904181-F55D-4FFD-ADD7-AE0AACBD3C73}"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34042133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904181-F55D-4FFD-ADD7-AE0AACBD3C73}"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9120222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3904181-F55D-4FFD-ADD7-AE0AACBD3C73}" type="datetimeFigureOut">
              <a:rPr lang="en-US" smtClean="0"/>
              <a:t>10/3/2023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33045561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3904181-F55D-4FFD-ADD7-AE0AACBD3C73}" type="datetimeFigureOut">
              <a:rPr lang="en-US" smtClean="0"/>
              <a:t>10/3/2023</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11003753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43904181-F55D-4FFD-ADD7-AE0AACBD3C73}"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35254475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43904181-F55D-4FFD-ADD7-AE0AACBD3C73}"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2240150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904181-F55D-4FFD-ADD7-AE0AACBD3C73}"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28655965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904181-F55D-4FFD-ADD7-AE0AACBD3C73}" type="datetimeFigureOut">
              <a:rPr lang="en-US" smtClean="0"/>
              <a:t>10/3/2023</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2291382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904181-F55D-4FFD-ADD7-AE0AACBD3C73}" type="datetimeFigureOut">
              <a:rPr lang="en-US" smtClean="0"/>
              <a:t>10/3/2023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2522277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904181-F55D-4FFD-ADD7-AE0AACBD3C73}" type="datetimeFigureOut">
              <a:rPr lang="en-US" smtClean="0"/>
              <a:t>10/3/2023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2600373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904181-F55D-4FFD-ADD7-AE0AACBD3C73}" type="datetimeFigureOut">
              <a:rPr lang="en-US" smtClean="0"/>
              <a:t>10/3/2023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1102738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904181-F55D-4FFD-ADD7-AE0AACBD3C73}" type="datetimeFigureOut">
              <a:rPr lang="en-US" smtClean="0"/>
              <a:t>10/3/2023</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1914077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904181-F55D-4FFD-ADD7-AE0AACBD3C73}" type="datetimeFigureOut">
              <a:rPr lang="en-US" smtClean="0"/>
              <a:t>10/3/2023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17891908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904181-F55D-4FFD-ADD7-AE0AACBD3C73}" type="datetimeFigureOut">
              <a:rPr lang="en-US" smtClean="0"/>
              <a:t>10/3/2023</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0D39819-97C1-4154-ABDD-8732AE17B31C}" type="slidenum">
              <a:rPr lang="en-US" smtClean="0"/>
              <a:t>‹#›</a:t>
            </a:fld>
            <a:endParaRPr lang="en-US"/>
          </a:p>
        </p:txBody>
      </p:sp>
    </p:spTree>
    <p:extLst>
      <p:ext uri="{BB962C8B-B14F-4D97-AF65-F5344CB8AC3E}">
        <p14:creationId xmlns:p14="http://schemas.microsoft.com/office/powerpoint/2010/main" val="872193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43904181-F55D-4FFD-ADD7-AE0AACBD3C73}" type="datetimeFigureOut">
              <a:rPr lang="en-US" smtClean="0"/>
              <a:t>10/3/2023</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80D39819-97C1-4154-ABDD-8732AE17B31C}" type="slidenum">
              <a:rPr lang="en-US" smtClean="0"/>
              <a:t>‹#›</a:t>
            </a:fld>
            <a:endParaRPr lang="en-US"/>
          </a:p>
        </p:txBody>
      </p:sp>
    </p:spTree>
    <p:extLst>
      <p:ext uri="{BB962C8B-B14F-4D97-AF65-F5344CB8AC3E}">
        <p14:creationId xmlns:p14="http://schemas.microsoft.com/office/powerpoint/2010/main" val="29233817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dash.plotly.co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20C9F-8E8B-63CE-9902-8B86B6AF7D9F}"/>
              </a:ext>
            </a:extLst>
          </p:cNvPr>
          <p:cNvSpPr>
            <a:spLocks noGrp="1"/>
          </p:cNvSpPr>
          <p:nvPr>
            <p:ph type="ctrTitle"/>
          </p:nvPr>
        </p:nvSpPr>
        <p:spPr>
          <a:xfrm>
            <a:off x="3161309" y="1484787"/>
            <a:ext cx="5760749" cy="450545"/>
          </a:xfrm>
        </p:spPr>
        <p:txBody>
          <a:bodyPr/>
          <a:lstStyle/>
          <a:p>
            <a:r>
              <a:rPr lang="en-US" dirty="0"/>
              <a:t>Stock Visualizer</a:t>
            </a:r>
          </a:p>
        </p:txBody>
      </p:sp>
      <p:sp>
        <p:nvSpPr>
          <p:cNvPr id="3" name="Subtitle 2">
            <a:extLst>
              <a:ext uri="{FF2B5EF4-FFF2-40B4-BE49-F238E27FC236}">
                <a16:creationId xmlns:a16="http://schemas.microsoft.com/office/drawing/2014/main" id="{8FE4336E-0100-3E78-ABE1-908409592BA5}"/>
              </a:ext>
            </a:extLst>
          </p:cNvPr>
          <p:cNvSpPr>
            <a:spLocks noGrp="1"/>
          </p:cNvSpPr>
          <p:nvPr>
            <p:ph type="subTitle" idx="1"/>
          </p:nvPr>
        </p:nvSpPr>
        <p:spPr>
          <a:xfrm>
            <a:off x="1643226" y="2178445"/>
            <a:ext cx="9134265" cy="3194768"/>
          </a:xfrm>
        </p:spPr>
        <p:txBody>
          <a:bodyPr>
            <a:normAutofit/>
          </a:bodyPr>
          <a:lstStyle/>
          <a:p>
            <a:pPr algn="l"/>
            <a:r>
              <a:rPr lang="en-US" sz="2000" b="1" dirty="0"/>
              <a:t>Used for evaluation of interview candidates</a:t>
            </a:r>
          </a:p>
          <a:p>
            <a:pPr indent="-228600" algn="l">
              <a:buFont typeface="Arial" panose="020B0604020202020204" pitchFamily="34" charset="0"/>
              <a:buChar char="•"/>
            </a:pPr>
            <a:endParaRPr lang="en-US" dirty="0"/>
          </a:p>
          <a:p>
            <a:pPr indent="-228600" algn="l">
              <a:buFont typeface="Arial" panose="020B0604020202020204" pitchFamily="34" charset="0"/>
              <a:buChar char="•"/>
            </a:pPr>
            <a:r>
              <a:rPr lang="en-US" dirty="0"/>
              <a:t>Project Evaluation Rubric:</a:t>
            </a:r>
          </a:p>
          <a:p>
            <a:pPr lvl="1" indent="-228600" algn="l">
              <a:buFont typeface="Arial" panose="020B0604020202020204" pitchFamily="34" charset="0"/>
              <a:buChar char="•"/>
            </a:pPr>
            <a:r>
              <a:rPr lang="en-US" sz="1600" dirty="0"/>
              <a:t>Correctness (Achieving requirements): 70%</a:t>
            </a:r>
          </a:p>
          <a:p>
            <a:pPr lvl="1" indent="-228600" algn="l">
              <a:buFont typeface="Arial" panose="020B0604020202020204" pitchFamily="34" charset="0"/>
              <a:buChar char="•"/>
            </a:pPr>
            <a:r>
              <a:rPr lang="en-US" sz="1600" dirty="0"/>
              <a:t>Code Quality (Readability &amp; Design): 30%</a:t>
            </a:r>
          </a:p>
          <a:p>
            <a:pPr lvl="1" indent="-228600" algn="l">
              <a:buFont typeface="Arial" panose="020B0604020202020204" pitchFamily="34" charset="0"/>
              <a:buChar char="•"/>
            </a:pPr>
            <a:r>
              <a:rPr lang="en-US" sz="1600" dirty="0"/>
              <a:t>BONUS: Code Testing (Unit Tests): +10%</a:t>
            </a:r>
          </a:p>
          <a:p>
            <a:pPr algn="l"/>
            <a:endParaRPr lang="en-US" sz="2000" dirty="0"/>
          </a:p>
          <a:p>
            <a:pPr indent="-228600" algn="l">
              <a:buFont typeface="Arial" panose="020B0604020202020204" pitchFamily="34" charset="0"/>
              <a:buChar char="•"/>
            </a:pPr>
            <a:r>
              <a:rPr lang="en-US" sz="2000" dirty="0"/>
              <a:t>Note: Project is only one part of the interview process.</a:t>
            </a:r>
          </a:p>
        </p:txBody>
      </p:sp>
    </p:spTree>
    <p:extLst>
      <p:ext uri="{BB962C8B-B14F-4D97-AF65-F5344CB8AC3E}">
        <p14:creationId xmlns:p14="http://schemas.microsoft.com/office/powerpoint/2010/main" val="2109147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ED6E1-B90D-49AD-1428-67AEB829A62D}"/>
              </a:ext>
            </a:extLst>
          </p:cNvPr>
          <p:cNvSpPr>
            <a:spLocks noGrp="1"/>
          </p:cNvSpPr>
          <p:nvPr>
            <p:ph type="title"/>
          </p:nvPr>
        </p:nvSpPr>
        <p:spPr/>
        <p:txBody>
          <a:bodyPr/>
          <a:lstStyle/>
          <a:p>
            <a:r>
              <a:rPr lang="en-US" dirty="0"/>
              <a:t>Project Description:</a:t>
            </a:r>
          </a:p>
        </p:txBody>
      </p:sp>
      <p:sp>
        <p:nvSpPr>
          <p:cNvPr id="3" name="Content Placeholder 2">
            <a:extLst>
              <a:ext uri="{FF2B5EF4-FFF2-40B4-BE49-F238E27FC236}">
                <a16:creationId xmlns:a16="http://schemas.microsoft.com/office/drawing/2014/main" id="{589C923B-C756-7B14-00B6-98FB6380BA6E}"/>
              </a:ext>
            </a:extLst>
          </p:cNvPr>
          <p:cNvSpPr>
            <a:spLocks noGrp="1"/>
          </p:cNvSpPr>
          <p:nvPr>
            <p:ph idx="1"/>
          </p:nvPr>
        </p:nvSpPr>
        <p:spPr/>
        <p:txBody>
          <a:bodyPr>
            <a:normAutofit fontScale="77500" lnSpcReduction="20000"/>
          </a:bodyPr>
          <a:lstStyle/>
          <a:p>
            <a:r>
              <a:rPr lang="en-US" dirty="0"/>
              <a:t>Scenario A: you are working at a trading desk; traders asked you to develop a tool to help them visualize &amp; read stock quotes, so you decided to help them by developing that tool because you enjoy software development, so they gave you the following requirement.</a:t>
            </a:r>
          </a:p>
          <a:p>
            <a:endParaRPr lang="en-US" dirty="0"/>
          </a:p>
          <a:p>
            <a:r>
              <a:rPr lang="en-US" dirty="0"/>
              <a:t>Requirement: design a web application using </a:t>
            </a:r>
            <a:r>
              <a:rPr lang="en-US" dirty="0" err="1"/>
              <a:t>Plotly</a:t>
            </a:r>
            <a:r>
              <a:rPr lang="en-US" dirty="0"/>
              <a:t> Dash (</a:t>
            </a:r>
            <a:r>
              <a:rPr lang="en-US" dirty="0">
                <a:hlinkClick r:id="rId2"/>
              </a:rPr>
              <a:t>https://dash.plotly.com/</a:t>
            </a:r>
            <a:r>
              <a:rPr lang="en-US" dirty="0"/>
              <a:t>) that displays two tabs, one called “Live” and another called “Historical”, by default “Historical” tab should be selected and displayed. The content of historical tab shows the historical monthly data for 5 stocks, in both a tabular format &amp; a graphical format. The content of live tab shows live data only in graphical format for all stocks during the last 5 seconds, assuming we get a quote every second (so t-1, t-2, t-3, t-4, t-5 where t is time).</a:t>
            </a:r>
          </a:p>
          <a:p>
            <a:endParaRPr lang="en-US" dirty="0"/>
          </a:p>
          <a:p>
            <a:r>
              <a:rPr lang="en-US" dirty="0"/>
              <a:t>Scenario A (</a:t>
            </a:r>
            <a:r>
              <a:rPr lang="en-US" dirty="0" err="1"/>
              <a:t>cont</a:t>
            </a:r>
            <a:r>
              <a:rPr lang="en-US" dirty="0"/>
              <a:t>): you realized you were lucky because your teammates wanted to help as well, so one of the teammates worked on having a publisher that publishes quotes every second, so that means for live tab, all you need to do is to subscribe to the publisher and consume the data, and generate a graph from that in your dash app. (Publisher code is included)</a:t>
            </a:r>
          </a:p>
          <a:p>
            <a:endParaRPr lang="en-US" dirty="0"/>
          </a:p>
        </p:txBody>
      </p:sp>
    </p:spTree>
    <p:extLst>
      <p:ext uri="{BB962C8B-B14F-4D97-AF65-F5344CB8AC3E}">
        <p14:creationId xmlns:p14="http://schemas.microsoft.com/office/powerpoint/2010/main" val="1150433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ED6E1-B90D-49AD-1428-67AEB829A62D}"/>
              </a:ext>
            </a:extLst>
          </p:cNvPr>
          <p:cNvSpPr>
            <a:spLocks noGrp="1"/>
          </p:cNvSpPr>
          <p:nvPr>
            <p:ph type="title"/>
          </p:nvPr>
        </p:nvSpPr>
        <p:spPr/>
        <p:txBody>
          <a:bodyPr/>
          <a:lstStyle/>
          <a:p>
            <a:r>
              <a:rPr lang="en-US" dirty="0"/>
              <a:t>Project Description (</a:t>
            </a:r>
            <a:r>
              <a:rPr lang="en-US" dirty="0" err="1"/>
              <a:t>cont</a:t>
            </a:r>
            <a:r>
              <a:rPr lang="en-US" dirty="0"/>
              <a:t>):</a:t>
            </a:r>
          </a:p>
        </p:txBody>
      </p:sp>
      <p:sp>
        <p:nvSpPr>
          <p:cNvPr id="3" name="Content Placeholder 2">
            <a:extLst>
              <a:ext uri="{FF2B5EF4-FFF2-40B4-BE49-F238E27FC236}">
                <a16:creationId xmlns:a16="http://schemas.microsoft.com/office/drawing/2014/main" id="{589C923B-C756-7B14-00B6-98FB6380BA6E}"/>
              </a:ext>
            </a:extLst>
          </p:cNvPr>
          <p:cNvSpPr>
            <a:spLocks noGrp="1"/>
          </p:cNvSpPr>
          <p:nvPr>
            <p:ph idx="1"/>
          </p:nvPr>
        </p:nvSpPr>
        <p:spPr>
          <a:xfrm>
            <a:off x="1154954" y="2230120"/>
            <a:ext cx="9436846" cy="3416300"/>
          </a:xfrm>
        </p:spPr>
        <p:txBody>
          <a:bodyPr>
            <a:normAutofit fontScale="40000" lnSpcReduction="20000"/>
          </a:bodyPr>
          <a:lstStyle/>
          <a:p>
            <a:endParaRPr lang="en-US" dirty="0"/>
          </a:p>
          <a:p>
            <a:r>
              <a:rPr lang="en-US" dirty="0"/>
              <a:t>Historical Tab details (See ’Historical Tab’ slide for screenshot of an exact implementation): :  you are given a csv file that contains historical monthly data for hypothetical stocks, you need to consume that file and present the data in the page and accomplish the following:</a:t>
            </a:r>
          </a:p>
          <a:p>
            <a:pPr lvl="1"/>
            <a:r>
              <a:rPr lang="en-US" dirty="0"/>
              <a:t>You need to have a graph that shows the historical data for all the stocks in the file as a timeseries from oldest quote (left), to newest quote (right), the graph also need to show all stock data in a hover box, that is when we hover over quotes each month, all stock quotes values need to appear in the box at the same time for that point in time, i.e. not just that stock)</a:t>
            </a:r>
          </a:p>
          <a:p>
            <a:pPr lvl="1"/>
            <a:r>
              <a:rPr lang="en-US" dirty="0"/>
              <a:t>You need to have a table that shows historical data for all stocks, however, you need transpose and manipulate the data such that dates appear as columns from left to right (oldest to newest), and the first column is going to be the stock ticker.</a:t>
            </a:r>
          </a:p>
          <a:p>
            <a:pPr lvl="2"/>
            <a:r>
              <a:rPr lang="en-US" dirty="0"/>
              <a:t>Note: values should appear as dollar sign amounts rounded to 2 decimal points.</a:t>
            </a:r>
          </a:p>
          <a:p>
            <a:pPr lvl="1"/>
            <a:endParaRPr lang="en-US" dirty="0"/>
          </a:p>
          <a:p>
            <a:r>
              <a:rPr lang="en-US" dirty="0"/>
              <a:t>Live Tab details (See ’Live Tab’ slide for video of an exact implementation):  since your teammate designed a publisher, you know if you run the publisher, the publisher will publish quotes every seconds in the following </a:t>
            </a:r>
            <a:r>
              <a:rPr lang="en-US" dirty="0" err="1"/>
              <a:t>json</a:t>
            </a:r>
            <a:r>
              <a:rPr lang="en-US" dirty="0"/>
              <a:t> format:</a:t>
            </a:r>
          </a:p>
          <a:p>
            <a:pPr lvl="1"/>
            <a:r>
              <a:rPr lang="en-US" altLang="en-US" dirty="0"/>
              <a:t>{</a:t>
            </a:r>
            <a:br>
              <a:rPr lang="en-US" altLang="en-US" dirty="0"/>
            </a:br>
            <a:r>
              <a:rPr lang="en-US" altLang="en-US" dirty="0"/>
              <a:t>    "STK1": [137.76, 138, 138.5, 138.25, 137.5],</a:t>
            </a:r>
            <a:br>
              <a:rPr lang="en-US" altLang="en-US" dirty="0"/>
            </a:br>
            <a:r>
              <a:rPr lang="en-US" altLang="en-US" dirty="0"/>
              <a:t>    "STK2": [92.86, 92.5, 92, 91, 91.5],</a:t>
            </a:r>
            <a:br>
              <a:rPr lang="en-US" altLang="en-US" dirty="0"/>
            </a:br>
            <a:r>
              <a:rPr lang="en-US" altLang="en-US" dirty="0"/>
              <a:t>    "STK3": [135.69, 136, 136.5, 135.75, 136],</a:t>
            </a:r>
            <a:br>
              <a:rPr lang="en-US" altLang="en-US" dirty="0"/>
            </a:br>
            <a:r>
              <a:rPr lang="en-US" altLang="en-US" dirty="0"/>
              <a:t>    "STK4": [250.17, 250.5, 251, 250, 251],</a:t>
            </a:r>
            <a:br>
              <a:rPr lang="en-US" altLang="en-US" dirty="0"/>
            </a:br>
            <a:r>
              <a:rPr lang="en-US" altLang="en-US" dirty="0"/>
              <a:t>    "STK5": [129.20, 130, 129.5, 130, 130.5],</a:t>
            </a:r>
            <a:br>
              <a:rPr lang="en-US" altLang="en-US" dirty="0"/>
            </a:br>
            <a:r>
              <a:rPr lang="en-US" altLang="en-US" dirty="0"/>
              <a:t>    "TIMESTAMP": [-1, -2, -3, -4, -5]</a:t>
            </a:r>
            <a:br>
              <a:rPr lang="en-US" altLang="en-US" dirty="0"/>
            </a:br>
            <a:r>
              <a:rPr lang="en-US" altLang="en-US" dirty="0"/>
              <a:t>}</a:t>
            </a:r>
          </a:p>
          <a:p>
            <a:pPr lvl="2"/>
            <a:r>
              <a:rPr lang="en-US" altLang="en-US" dirty="0"/>
              <a:t>Where this JSON contains each ticker as key (except TIMESTAMP), plus the last 5 values for each ticker, the JSON also contains one key called timestamp, which represent the time elapsed since each value in seconds (-1 second, -2, -3, </a:t>
            </a:r>
            <a:r>
              <a:rPr lang="en-US" altLang="en-US" dirty="0" err="1"/>
              <a:t>etc</a:t>
            </a:r>
            <a:r>
              <a:rPr lang="en-US" altLang="en-US" dirty="0"/>
              <a:t>)</a:t>
            </a:r>
          </a:p>
          <a:p>
            <a:pPr lvl="1"/>
            <a:r>
              <a:rPr lang="en-US" altLang="en-US" dirty="0"/>
              <a:t>You need to subscribe to the publisher in your dash app (HINT: use </a:t>
            </a:r>
            <a:r>
              <a:rPr lang="en-US" altLang="en-US" dirty="0" err="1"/>
              <a:t>EventSource</a:t>
            </a:r>
            <a:r>
              <a:rPr lang="en-US" altLang="en-US" dirty="0"/>
              <a:t> in </a:t>
            </a:r>
            <a:r>
              <a:rPr lang="en-US" altLang="en-US" dirty="0" err="1"/>
              <a:t>dash_extensions</a:t>
            </a:r>
            <a:r>
              <a:rPr lang="en-US" altLang="en-US" dirty="0"/>
              <a:t>) and generate the graph each time you get a new set of quotes from the publisher. </a:t>
            </a:r>
          </a:p>
          <a:p>
            <a:pPr lvl="1"/>
            <a:r>
              <a:rPr lang="en-US" dirty="0"/>
              <a:t>You need to have a graph that shows the historical data for all the stocks in the file as a timeseries from oldest quote (left), to newest quote (right)</a:t>
            </a:r>
          </a:p>
          <a:p>
            <a:pPr lvl="1"/>
            <a:r>
              <a:rPr lang="en-US" dirty="0"/>
              <a:t>Graph needs to be live</a:t>
            </a:r>
          </a:p>
          <a:p>
            <a:pPr lvl="1"/>
            <a:endParaRPr lang="en-US" dirty="0"/>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3873192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FAD4D-1AC0-4217-AC3E-7EF3A1FF4A10}"/>
              </a:ext>
            </a:extLst>
          </p:cNvPr>
          <p:cNvSpPr>
            <a:spLocks noGrp="1"/>
          </p:cNvSpPr>
          <p:nvPr>
            <p:ph type="title"/>
          </p:nvPr>
        </p:nvSpPr>
        <p:spPr/>
        <p:txBody>
          <a:bodyPr/>
          <a:lstStyle/>
          <a:p>
            <a:r>
              <a:rPr lang="en-US" dirty="0"/>
              <a:t>Historical Tab</a:t>
            </a:r>
          </a:p>
        </p:txBody>
      </p:sp>
      <p:pic>
        <p:nvPicPr>
          <p:cNvPr id="9" name="Picture 8">
            <a:extLst>
              <a:ext uri="{FF2B5EF4-FFF2-40B4-BE49-F238E27FC236}">
                <a16:creationId xmlns:a16="http://schemas.microsoft.com/office/drawing/2014/main" id="{8BED7FF5-82E9-8A26-E12D-95423A2985F6}"/>
              </a:ext>
            </a:extLst>
          </p:cNvPr>
          <p:cNvPicPr>
            <a:picLocks noChangeAspect="1"/>
          </p:cNvPicPr>
          <p:nvPr/>
        </p:nvPicPr>
        <p:blipFill>
          <a:blip r:embed="rId2"/>
          <a:stretch>
            <a:fillRect/>
          </a:stretch>
        </p:blipFill>
        <p:spPr>
          <a:xfrm>
            <a:off x="1491877" y="2281506"/>
            <a:ext cx="9208246" cy="4490769"/>
          </a:xfrm>
          <a:prstGeom prst="rect">
            <a:avLst/>
          </a:prstGeom>
        </p:spPr>
      </p:pic>
    </p:spTree>
    <p:extLst>
      <p:ext uri="{BB962C8B-B14F-4D97-AF65-F5344CB8AC3E}">
        <p14:creationId xmlns:p14="http://schemas.microsoft.com/office/powerpoint/2010/main" val="255729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42CF6-5AF6-4ECD-57A5-4B438DBB7292}"/>
              </a:ext>
            </a:extLst>
          </p:cNvPr>
          <p:cNvSpPr>
            <a:spLocks noGrp="1"/>
          </p:cNvSpPr>
          <p:nvPr>
            <p:ph type="title"/>
          </p:nvPr>
        </p:nvSpPr>
        <p:spPr/>
        <p:txBody>
          <a:bodyPr/>
          <a:lstStyle/>
          <a:p>
            <a:r>
              <a:rPr lang="en-US" dirty="0"/>
              <a:t>Live Tab	 (video)</a:t>
            </a:r>
          </a:p>
        </p:txBody>
      </p:sp>
      <p:pic>
        <p:nvPicPr>
          <p:cNvPr id="12" name="Screen Recording 11">
            <a:hlinkClick r:id="" action="ppaction://media"/>
            <a:extLst>
              <a:ext uri="{FF2B5EF4-FFF2-40B4-BE49-F238E27FC236}">
                <a16:creationId xmlns:a16="http://schemas.microsoft.com/office/drawing/2014/main" id="{F59B13A4-8BEE-3614-2688-5A94FAA5C0B1}"/>
              </a:ext>
            </a:extLst>
          </p:cNvPr>
          <p:cNvPicPr>
            <a:picLocks noGrp="1" noRot="1" noChangeAspect="1" noMove="1" noResize="1" noEditPoints="1" noAdjustHandles="1" noChangeArrowheads="1" noChangeShapeType="1" noCrop="1"/>
          </p:cNvPicPr>
          <p:nvPr>
            <p:ph idx="1"/>
            <a:videoFile r:link="rId2"/>
            <p:extLst>
              <p:ext uri="{DAA4B4D4-6D71-4841-9C94-3DE7FCFB9230}">
                <p14:media xmlns:p14="http://schemas.microsoft.com/office/powerpoint/2010/main" r:embed="rId1"/>
              </p:ext>
            </p:extLst>
          </p:nvPr>
        </p:nvPicPr>
        <p:blipFill rotWithShape="1">
          <a:blip r:embed="rId4"/>
          <a:srcRect l="-1" t="9666" r="522" b="6413"/>
          <a:stretch/>
        </p:blipFill>
        <p:spPr>
          <a:xfrm>
            <a:off x="2530476" y="2933700"/>
            <a:ext cx="6042024" cy="2867025"/>
          </a:xfrm>
        </p:spPr>
      </p:pic>
    </p:spTree>
    <p:extLst>
      <p:ext uri="{BB962C8B-B14F-4D97-AF65-F5344CB8AC3E}">
        <p14:creationId xmlns:p14="http://schemas.microsoft.com/office/powerpoint/2010/main" val="4262073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605"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42CF6-5AF6-4ECD-57A5-4B438DBB7292}"/>
              </a:ext>
            </a:extLst>
          </p:cNvPr>
          <p:cNvSpPr>
            <a:spLocks noGrp="1"/>
          </p:cNvSpPr>
          <p:nvPr>
            <p:ph type="title"/>
          </p:nvPr>
        </p:nvSpPr>
        <p:spPr/>
        <p:txBody>
          <a:bodyPr/>
          <a:lstStyle/>
          <a:p>
            <a:r>
              <a:rPr lang="en-US" dirty="0"/>
              <a:t>Technical Implementation:</a:t>
            </a:r>
          </a:p>
        </p:txBody>
      </p:sp>
      <p:sp>
        <p:nvSpPr>
          <p:cNvPr id="4" name="Content Placeholder 3">
            <a:extLst>
              <a:ext uri="{FF2B5EF4-FFF2-40B4-BE49-F238E27FC236}">
                <a16:creationId xmlns:a16="http://schemas.microsoft.com/office/drawing/2014/main" id="{D47A2B34-47AF-54F8-A420-0087BBB0D423}"/>
              </a:ext>
            </a:extLst>
          </p:cNvPr>
          <p:cNvSpPr>
            <a:spLocks noGrp="1"/>
          </p:cNvSpPr>
          <p:nvPr>
            <p:ph idx="1"/>
          </p:nvPr>
        </p:nvSpPr>
        <p:spPr>
          <a:xfrm>
            <a:off x="1332507" y="2212881"/>
            <a:ext cx="8825659" cy="4543026"/>
          </a:xfrm>
        </p:spPr>
        <p:txBody>
          <a:bodyPr>
            <a:normAutofit fontScale="92500" lnSpcReduction="10000"/>
          </a:bodyPr>
          <a:lstStyle/>
          <a:p>
            <a:r>
              <a:rPr lang="en-US" dirty="0"/>
              <a:t>You are limited to use only built in python libraries + libraries found in the virtual python environment provided in the project (</a:t>
            </a:r>
            <a:r>
              <a:rPr lang="en-US" dirty="0" err="1"/>
              <a:t>StockVisualizer</a:t>
            </a:r>
            <a:r>
              <a:rPr lang="en-US" dirty="0"/>
              <a:t>) under requirements.txt.</a:t>
            </a:r>
          </a:p>
          <a:p>
            <a:pPr lvl="1"/>
            <a:r>
              <a:rPr lang="en-US" dirty="0"/>
              <a:t>NOTE: requirements.txt has a lot more libraries than you need but we provided them just case.</a:t>
            </a:r>
          </a:p>
          <a:p>
            <a:r>
              <a:rPr lang="en-US" dirty="0"/>
              <a:t>You are provided all project files under </a:t>
            </a:r>
            <a:r>
              <a:rPr lang="en-US" dirty="0" err="1"/>
              <a:t>StockVisualizer</a:t>
            </a:r>
            <a:r>
              <a:rPr lang="en-US" dirty="0"/>
              <a:t> directory:</a:t>
            </a:r>
          </a:p>
          <a:p>
            <a:pPr lvl="1"/>
            <a:endParaRPr lang="en-US" dirty="0"/>
          </a:p>
          <a:p>
            <a:pPr lvl="1"/>
            <a:endParaRPr lang="en-US" dirty="0"/>
          </a:p>
          <a:p>
            <a:pPr lvl="1"/>
            <a:endParaRPr lang="en-US" dirty="0"/>
          </a:p>
          <a:p>
            <a:pPr lvl="1"/>
            <a:r>
              <a:rPr lang="en-US" dirty="0"/>
              <a:t>Where stocks.csv is the historical data that you need to pull, however, dates in stocks.csv are provided in this format MMDDYYYY, so you need to make sure that when those dates are displayed, they are displayed in YYYY-MM-DD format.</a:t>
            </a:r>
          </a:p>
          <a:p>
            <a:pPr lvl="1"/>
            <a:r>
              <a:rPr lang="en-US" dirty="0"/>
              <a:t>Qoutes_publisher.py is the live data publisher that you need to subscribe to for live data</a:t>
            </a:r>
          </a:p>
          <a:p>
            <a:pPr lvl="1"/>
            <a:r>
              <a:rPr lang="en-US" dirty="0"/>
              <a:t>App.py: is where you will you create your dash app, feel free to add additional modules if you want to structure your code in a different way.</a:t>
            </a:r>
          </a:p>
        </p:txBody>
      </p:sp>
      <p:pic>
        <p:nvPicPr>
          <p:cNvPr id="6" name="Picture 5">
            <a:extLst>
              <a:ext uri="{FF2B5EF4-FFF2-40B4-BE49-F238E27FC236}">
                <a16:creationId xmlns:a16="http://schemas.microsoft.com/office/drawing/2014/main" id="{3DE04DCF-8343-4661-37C2-EF7697D568F2}"/>
              </a:ext>
            </a:extLst>
          </p:cNvPr>
          <p:cNvPicPr>
            <a:picLocks noChangeAspect="1"/>
          </p:cNvPicPr>
          <p:nvPr/>
        </p:nvPicPr>
        <p:blipFill>
          <a:blip r:embed="rId2"/>
          <a:stretch>
            <a:fillRect/>
          </a:stretch>
        </p:blipFill>
        <p:spPr>
          <a:xfrm>
            <a:off x="2175877" y="3898804"/>
            <a:ext cx="1326467" cy="994850"/>
          </a:xfrm>
          <a:prstGeom prst="rect">
            <a:avLst/>
          </a:prstGeom>
        </p:spPr>
      </p:pic>
    </p:spTree>
    <p:extLst>
      <p:ext uri="{BB962C8B-B14F-4D97-AF65-F5344CB8AC3E}">
        <p14:creationId xmlns:p14="http://schemas.microsoft.com/office/powerpoint/2010/main" val="1502470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42CF6-5AF6-4ECD-57A5-4B438DBB7292}"/>
              </a:ext>
            </a:extLst>
          </p:cNvPr>
          <p:cNvSpPr>
            <a:spLocks noGrp="1"/>
          </p:cNvSpPr>
          <p:nvPr>
            <p:ph type="title"/>
          </p:nvPr>
        </p:nvSpPr>
        <p:spPr/>
        <p:txBody>
          <a:bodyPr/>
          <a:lstStyle/>
          <a:p>
            <a:r>
              <a:rPr lang="en-US" dirty="0"/>
              <a:t>Final Points:</a:t>
            </a:r>
          </a:p>
        </p:txBody>
      </p:sp>
      <p:sp>
        <p:nvSpPr>
          <p:cNvPr id="4" name="Content Placeholder 3">
            <a:extLst>
              <a:ext uri="{FF2B5EF4-FFF2-40B4-BE49-F238E27FC236}">
                <a16:creationId xmlns:a16="http://schemas.microsoft.com/office/drawing/2014/main" id="{D47A2B34-47AF-54F8-A420-0087BBB0D423}"/>
              </a:ext>
            </a:extLst>
          </p:cNvPr>
          <p:cNvSpPr>
            <a:spLocks noGrp="1"/>
          </p:cNvSpPr>
          <p:nvPr>
            <p:ph idx="1"/>
          </p:nvPr>
        </p:nvSpPr>
        <p:spPr>
          <a:xfrm>
            <a:off x="1288119" y="2314974"/>
            <a:ext cx="9156361" cy="3476226"/>
          </a:xfrm>
        </p:spPr>
        <p:txBody>
          <a:bodyPr>
            <a:normAutofit/>
          </a:bodyPr>
          <a:lstStyle/>
          <a:p>
            <a:r>
              <a:rPr lang="en-US" dirty="0"/>
              <a:t>Make sure that your end-product matches the screenshot/video exactly to the literal, this is how you are evaluated in terms of the correctness rubric.</a:t>
            </a:r>
          </a:p>
          <a:p>
            <a:r>
              <a:rPr lang="en-US" dirty="0"/>
              <a:t>Make sure you follow pep8 standard</a:t>
            </a:r>
          </a:p>
          <a:p>
            <a:r>
              <a:rPr lang="en-US" dirty="0"/>
              <a:t>Make sure that all your code is in python, that includes </a:t>
            </a:r>
            <a:r>
              <a:rPr lang="en-US"/>
              <a:t>the UI</a:t>
            </a:r>
            <a:endParaRPr lang="en-US" dirty="0"/>
          </a:p>
        </p:txBody>
      </p:sp>
    </p:spTree>
    <p:extLst>
      <p:ext uri="{BB962C8B-B14F-4D97-AF65-F5344CB8AC3E}">
        <p14:creationId xmlns:p14="http://schemas.microsoft.com/office/powerpoint/2010/main" val="4639294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F4FC246-ED39-3D5B-2D4C-AF81E0E46FBC}"/>
              </a:ext>
            </a:extLst>
          </p:cNvPr>
          <p:cNvSpPr>
            <a:spLocks noGrp="1"/>
          </p:cNvSpPr>
          <p:nvPr>
            <p:ph type="body" idx="1"/>
          </p:nvPr>
        </p:nvSpPr>
        <p:spPr>
          <a:xfrm>
            <a:off x="6946359" y="1996924"/>
            <a:ext cx="3757545" cy="2283824"/>
          </a:xfrm>
        </p:spPr>
        <p:txBody>
          <a:bodyPr/>
          <a:lstStyle/>
          <a:p>
            <a:r>
              <a:rPr lang="en-US" dirty="0"/>
              <a:t>Enjoy coding!</a:t>
            </a:r>
          </a:p>
        </p:txBody>
      </p:sp>
    </p:spTree>
    <p:extLst>
      <p:ext uri="{BB962C8B-B14F-4D97-AF65-F5344CB8AC3E}">
        <p14:creationId xmlns:p14="http://schemas.microsoft.com/office/powerpoint/2010/main" val="19392104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Metadata/LabelInfo.xml><?xml version="1.0" encoding="utf-8"?>
<clbl:labelList xmlns:clbl="http://schemas.microsoft.com/office/2020/mipLabelMetadata">
  <clbl:label id="{e2fdba70-2869-4eda-b6eb-38a0e0562907}" enabled="1" method="Standard" siteId="{6ba27181-f9d0-4bea-bd68-dab7530b15aa}" contentBits="3" removed="0"/>
</clbl:labelList>
</file>

<file path=docProps/app.xml><?xml version="1.0" encoding="utf-8"?>
<Properties xmlns="http://schemas.openxmlformats.org/officeDocument/2006/extended-properties" xmlns:vt="http://schemas.openxmlformats.org/officeDocument/2006/docPropsVTypes">
  <Template>Ion Boardroom</Template>
  <TotalTime>97</TotalTime>
  <Words>1000</Words>
  <Application>Microsoft Office PowerPoint</Application>
  <PresentationFormat>Widescreen</PresentationFormat>
  <Paragraphs>47</Paragraphs>
  <Slides>8</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Century Gothic</vt:lpstr>
      <vt:lpstr>Wingdings 3</vt:lpstr>
      <vt:lpstr>Ion Boardroom</vt:lpstr>
      <vt:lpstr>Stock Visualizer</vt:lpstr>
      <vt:lpstr>Project Description:</vt:lpstr>
      <vt:lpstr>Project Description (cont):</vt:lpstr>
      <vt:lpstr>Historical Tab</vt:lpstr>
      <vt:lpstr>Live Tab  (video)</vt:lpstr>
      <vt:lpstr>Technical Implementation:</vt:lpstr>
      <vt:lpstr>Final Points: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Visualizer</dc:title>
  <dc:creator>Haddad, Zaid</dc:creator>
  <cp:lastModifiedBy>Haddad, Zaid</cp:lastModifiedBy>
  <cp:revision>21</cp:revision>
  <dcterms:created xsi:type="dcterms:W3CDTF">2023-06-29T04:35:25Z</dcterms:created>
  <dcterms:modified xsi:type="dcterms:W3CDTF">2023-10-03T11:09:11Z</dcterms:modified>
</cp:coreProperties>
</file>

<file path=docProps/thumbnail.jpeg>
</file>